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71" r:id="rId9"/>
    <p:sldId id="264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E746D1-FC34-4A6E-A10D-453170DA3DCA}" type="datetimeFigureOut">
              <a:rPr lang="sr-Latn-CS" smtClean="0"/>
              <a:pPr/>
              <a:t>14.3.2018.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4F0FD-A82C-4BB4-906B-C6BA4493273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42873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Il passaggio del bambino dalla </a:t>
            </a:r>
            <a:r>
              <a:rPr lang="hr-HR" sz="3200" dirty="0" err="1" smtClean="0"/>
              <a:t>scuola</a:t>
            </a:r>
            <a:r>
              <a:rPr lang="hr-HR" sz="3200" dirty="0" smtClean="0"/>
              <a:t> </a:t>
            </a:r>
            <a:r>
              <a:rPr lang="hr-HR" sz="3200" dirty="0" err="1" smtClean="0"/>
              <a:t>dell</a:t>
            </a:r>
            <a:r>
              <a:rPr lang="hr-HR" sz="3200" dirty="0" smtClean="0"/>
              <a:t>’</a:t>
            </a:r>
            <a:r>
              <a:rPr lang="hr-HR" sz="3200" dirty="0" err="1" smtClean="0"/>
              <a:t>infanzia</a:t>
            </a:r>
            <a:r>
              <a:rPr lang="hr-HR" sz="3200" dirty="0" smtClean="0"/>
              <a:t> </a:t>
            </a:r>
            <a:r>
              <a:rPr lang="hr-HR" sz="3200" dirty="0" smtClean="0"/>
              <a:t>alla scuola </a:t>
            </a:r>
            <a:r>
              <a:rPr lang="hr-HR" sz="3200" dirty="0" err="1" smtClean="0"/>
              <a:t>dell</a:t>
            </a:r>
            <a:r>
              <a:rPr lang="hr-HR" sz="3200" dirty="0" smtClean="0"/>
              <a:t>’</a:t>
            </a:r>
            <a:r>
              <a:rPr lang="hr-HR" sz="3200" dirty="0" err="1" smtClean="0"/>
              <a:t>obbligo</a:t>
            </a:r>
            <a:r>
              <a:rPr lang="hr-HR" sz="3200" dirty="0" smtClean="0"/>
              <a:t> 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r>
              <a:rPr lang="hr-HR" sz="1400" dirty="0" err="1" smtClean="0"/>
              <a:t>Cittanova</a:t>
            </a:r>
            <a:r>
              <a:rPr lang="hr-HR" sz="1400" dirty="0" smtClean="0"/>
              <a:t>, 21 </a:t>
            </a:r>
            <a:r>
              <a:rPr lang="hr-HR" sz="1400" dirty="0" err="1" smtClean="0"/>
              <a:t>marzo</a:t>
            </a:r>
            <a:r>
              <a:rPr lang="hr-HR" sz="1400" dirty="0" smtClean="0"/>
              <a:t> </a:t>
            </a:r>
            <a:r>
              <a:rPr lang="hr-HR" sz="1400" dirty="0" smtClean="0"/>
              <a:t>2018   </a:t>
            </a:r>
            <a:r>
              <a:rPr lang="hr-HR" sz="1400" dirty="0" smtClean="0"/>
              <a:t>Relatore: Vedran Korelić, </a:t>
            </a:r>
            <a:r>
              <a:rPr lang="hr-HR" sz="1400" dirty="0" err="1" smtClean="0"/>
              <a:t>laureato</a:t>
            </a:r>
            <a:r>
              <a:rPr lang="hr-HR" sz="1400" dirty="0" smtClean="0"/>
              <a:t> </a:t>
            </a:r>
            <a:r>
              <a:rPr lang="hr-HR" sz="1400" dirty="0" err="1" smtClean="0"/>
              <a:t>in</a:t>
            </a:r>
            <a:r>
              <a:rPr lang="hr-HR" sz="1400" dirty="0" smtClean="0"/>
              <a:t> </a:t>
            </a:r>
            <a:r>
              <a:rPr lang="hr-HR" sz="1400" dirty="0" err="1" smtClean="0"/>
              <a:t>psicologia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800" dirty="0" smtClean="0"/>
              <a:t>- La continuazione dell’esperienza socializzante della </a:t>
            </a:r>
            <a:r>
              <a:rPr lang="hr-HR" sz="2800" dirty="0" err="1" smtClean="0"/>
              <a:t>scuola</a:t>
            </a:r>
            <a:r>
              <a:rPr lang="hr-HR" sz="2800" dirty="0" smtClean="0"/>
              <a:t> </a:t>
            </a:r>
            <a:r>
              <a:rPr lang="hr-HR" sz="2800" dirty="0" err="1" smtClean="0"/>
              <a:t>dell</a:t>
            </a:r>
            <a:r>
              <a:rPr lang="hr-HR" sz="2800" dirty="0" smtClean="0"/>
              <a:t>’</a:t>
            </a:r>
            <a:r>
              <a:rPr lang="hr-HR" sz="2800" dirty="0" err="1" smtClean="0"/>
              <a:t>infanzia</a:t>
            </a:r>
            <a:r>
              <a:rPr lang="hr-HR" sz="2800" dirty="0" smtClean="0"/>
              <a:t> </a:t>
            </a:r>
            <a:r>
              <a:rPr lang="hr-HR" sz="2800" dirty="0" smtClean="0"/>
              <a:t>(costruzione ed elaborazione dell’immagine di se’ da parte del bambino)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La  capacita' di apprendimento e di esecuzione  dei compiti di vario genere del bambino viene  valutata in continuazione a ritmo quotidiano. Allo stesso modo l'entrata del bambino in prima classe della scuola elementare e' il primo confronto con le proprie capacita' sociali, emozionali e di altro  genere. </a:t>
            </a:r>
          </a:p>
          <a:p>
            <a:endParaRPr lang="hr-HR" dirty="0"/>
          </a:p>
        </p:txBody>
      </p:sp>
      <p:pic>
        <p:nvPicPr>
          <p:cNvPr id="5" name="Content Placeholder 4" descr="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8762" y="2928934"/>
            <a:ext cx="3233766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/>
              <a:t>Conclusioni</a:t>
            </a:r>
            <a:endParaRPr lang="hr-HR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Per la prontezza  nel passaggio del bambino </a:t>
            </a:r>
            <a:r>
              <a:rPr lang="hr-HR" dirty="0" err="1" smtClean="0"/>
              <a:t>dalla</a:t>
            </a:r>
            <a:r>
              <a:rPr lang="hr-HR" dirty="0" smtClean="0"/>
              <a:t> </a:t>
            </a:r>
            <a:r>
              <a:rPr lang="hr-HR" dirty="0" err="1" smtClean="0"/>
              <a:t>scuola</a:t>
            </a:r>
            <a:r>
              <a:rPr lang="hr-HR" dirty="0"/>
              <a:t> </a:t>
            </a:r>
            <a:r>
              <a:rPr lang="hr-HR" dirty="0" err="1" smtClean="0"/>
              <a:t>dell</a:t>
            </a:r>
            <a:r>
              <a:rPr lang="hr-HR" dirty="0" smtClean="0"/>
              <a:t>’</a:t>
            </a:r>
            <a:r>
              <a:rPr lang="hr-HR" dirty="0" err="1" smtClean="0"/>
              <a:t>infanzia</a:t>
            </a:r>
            <a:r>
              <a:rPr lang="hr-HR" dirty="0" smtClean="0"/>
              <a:t> </a:t>
            </a:r>
            <a:r>
              <a:rPr lang="hr-HR" dirty="0" smtClean="0"/>
              <a:t>alla scuola dell’obbligo nella sfera </a:t>
            </a:r>
            <a:r>
              <a:rPr lang="hr-HR" dirty="0" err="1" smtClean="0"/>
              <a:t>socio</a:t>
            </a:r>
            <a:r>
              <a:rPr lang="hr-HR" dirty="0" smtClean="0"/>
              <a:t>-</a:t>
            </a:r>
            <a:r>
              <a:rPr lang="hr-HR" dirty="0" err="1" smtClean="0"/>
              <a:t>emotiva</a:t>
            </a:r>
            <a:r>
              <a:rPr lang="hr-HR" dirty="0" smtClean="0"/>
              <a:t> sono assai importanti e di cruciale rilevanza: </a:t>
            </a:r>
          </a:p>
          <a:p>
            <a:pPr>
              <a:buFontTx/>
              <a:buChar char="-"/>
            </a:pPr>
            <a:r>
              <a:rPr lang="hr-HR" b="1" u="sng" dirty="0" smtClean="0"/>
              <a:t>soprattutto i genitori,</a:t>
            </a:r>
          </a:p>
          <a:p>
            <a:pPr>
              <a:buFontTx/>
              <a:buChar char="-"/>
            </a:pPr>
            <a:r>
              <a:rPr lang="hr-HR" u="sng" dirty="0" smtClean="0"/>
              <a:t> l’educatrice-l’insegnante di classe e</a:t>
            </a:r>
          </a:p>
          <a:p>
            <a:pPr>
              <a:buFontTx/>
              <a:buChar char="-"/>
            </a:pPr>
            <a:r>
              <a:rPr lang="hr-HR" u="sng" dirty="0" smtClean="0"/>
              <a:t> il gruppo dei pari</a:t>
            </a:r>
          </a:p>
          <a:p>
            <a:pPr>
              <a:buNone/>
            </a:pPr>
            <a:r>
              <a:rPr lang="hr-HR" dirty="0" smtClean="0"/>
              <a:t>    al fine di rendere possibile lo sviluppo degli ulteriori e successivi processi di apprendimento e di socializzazione del bambino nel proprio nuovo e ancora inesplorato mondo della scuola.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/>
              <a:t>Grazie della Vostra attenzione!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4800" dirty="0" smtClean="0">
                <a:sym typeface="Wingdings" pitchFamily="2" charset="2"/>
              </a:rPr>
              <a:t>								</a:t>
            </a:r>
            <a:endParaRPr lang="hr-H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u="sng" dirty="0" smtClean="0"/>
              <a:t>Le 3 sfere della prontezza del bambino per l’ingresso alla scuola dell’obbligo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hr-HR" sz="1600" dirty="0" smtClean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1. La sfera di natura fisica </a:t>
            </a:r>
            <a:r>
              <a:rPr lang="hr-HR" sz="1800" dirty="0" smtClean="0"/>
              <a:t>(altezza e peso del bambino adeguatamente sviluppati per poter portare lo zaino)</a:t>
            </a:r>
          </a:p>
        </p:txBody>
      </p:sp>
      <p:pic>
        <p:nvPicPr>
          <p:cNvPr id="7" name="Picture Placeholder 6" descr="images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229" r="11229"/>
          <a:stretch>
            <a:fillRect/>
          </a:stretch>
        </p:blipFill>
        <p:spPr>
          <a:xfrm rot="420000">
            <a:off x="3829557" y="1992479"/>
            <a:ext cx="3881134" cy="31389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400" dirty="0" smtClean="0">
                <a:solidFill>
                  <a:srgbClr val="FF0000"/>
                </a:solidFill>
              </a:rPr>
              <a:t>2.La sfera di natura cognitiva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sz="2400" dirty="0" smtClean="0"/>
              <a:t>- L’ambito della capacita’ e abilita’ intellettive, di ragionamento e </a:t>
            </a:r>
            <a:r>
              <a:rPr lang="hr-HR" sz="2400" dirty="0" smtClean="0">
                <a:solidFill>
                  <a:srgbClr val="92D050"/>
                </a:solidFill>
              </a:rPr>
              <a:t>di </a:t>
            </a:r>
            <a:r>
              <a:rPr lang="hr-HR" sz="2400" dirty="0" smtClean="0">
                <a:solidFill>
                  <a:schemeClr val="accent5">
                    <a:lumMod val="75000"/>
                  </a:schemeClr>
                </a:solidFill>
              </a:rPr>
              <a:t>logica</a:t>
            </a:r>
            <a:r>
              <a:rPr lang="hr-HR" sz="2400" dirty="0" smtClean="0"/>
              <a:t>, di analisi e di sintesi relativamente all’esecuzione dei compiti scolastici (lettura, scrittura, fare i conti)</a:t>
            </a:r>
          </a:p>
          <a:p>
            <a:endParaRPr lang="hr-HR" dirty="0"/>
          </a:p>
        </p:txBody>
      </p:sp>
      <p:pic>
        <p:nvPicPr>
          <p:cNvPr id="10" name="Content Placeholder 9" descr="images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35512" y="2000240"/>
            <a:ext cx="3993244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 smtClean="0">
                <a:solidFill>
                  <a:srgbClr val="FF0000"/>
                </a:solidFill>
              </a:rPr>
              <a:t>3. la sfera di natura socio-emotiva</a:t>
            </a: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 - L’ambito dei rapporti del bambino con le proprie emozioni e con le altre persone per lui significative</a:t>
            </a:r>
            <a:endParaRPr lang="hr-HR" sz="2800" dirty="0"/>
          </a:p>
        </p:txBody>
      </p:sp>
      <p:pic>
        <p:nvPicPr>
          <p:cNvPr id="8" name="Content Placeholder 7" descr="images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64100" y="1857364"/>
            <a:ext cx="3279800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800" dirty="0" smtClean="0"/>
              <a:t>- Il </a:t>
            </a:r>
            <a:r>
              <a:rPr lang="hr-HR" sz="2800" dirty="0" err="1" smtClean="0"/>
              <a:t>ruolo</a:t>
            </a:r>
            <a:r>
              <a:rPr lang="hr-HR" sz="2800" dirty="0" smtClean="0"/>
              <a:t> </a:t>
            </a:r>
            <a:r>
              <a:rPr lang="hr-HR" sz="2800" dirty="0" err="1" smtClean="0"/>
              <a:t>assai</a:t>
            </a:r>
            <a:r>
              <a:rPr lang="hr-HR" sz="2800" dirty="0" smtClean="0"/>
              <a:t> </a:t>
            </a:r>
            <a:r>
              <a:rPr lang="hr-HR" sz="2800" dirty="0" smtClean="0"/>
              <a:t>importante </a:t>
            </a:r>
            <a:r>
              <a:rPr lang="hr-HR" sz="2800" dirty="0" smtClean="0">
                <a:solidFill>
                  <a:schemeClr val="tx1"/>
                </a:solidFill>
              </a:rPr>
              <a:t>,</a:t>
            </a:r>
            <a:r>
              <a:rPr lang="hr-HR" sz="2800" dirty="0" smtClean="0">
                <a:solidFill>
                  <a:srgbClr val="00B050"/>
                </a:solidFill>
              </a:rPr>
              <a:t>”fondamentale”, </a:t>
            </a:r>
            <a:r>
              <a:rPr lang="hr-HR" sz="2800" dirty="0" smtClean="0"/>
              <a:t>dei genitori nella sfera socio-emotiva del bambino al passaggio alla scuola dell’obbligo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 genitori sono persone molto importanti, essendone responsabili, nel sostenere, supportare  e incoraggiare i propri bambini nel rendere possibile ed efficace il loro adattamento nella sfera socio-emotiva ottimizzando la loro accettazione di regole e di norme di comportamento sociale.</a:t>
            </a:r>
            <a:endParaRPr lang="hr-HR" dirty="0"/>
          </a:p>
        </p:txBody>
      </p:sp>
      <p:pic>
        <p:nvPicPr>
          <p:cNvPr id="5" name="Content Placeholder 4" descr="images1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2" y="2571745"/>
            <a:ext cx="3000402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/>
              <a:t>- Le abilita’ di gestione delle proprie emozioni del bambino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 smtClean="0"/>
              <a:t>Il bambino e' in grado di gestire le proprie emozioni in modo piu' competente. Il bambino riesce a controllare in maniera piu'  adattiva le proprie emozioni spiacevoli come la rabbia e la tristezza. </a:t>
            </a:r>
          </a:p>
          <a:p>
            <a:r>
              <a:rPr lang="hr-HR" dirty="0" smtClean="0"/>
              <a:t>Capacita' di autoregolazione delle proprie emozioni piu' sviluppata del bambino a 6-7 anni. </a:t>
            </a:r>
          </a:p>
          <a:p>
            <a:r>
              <a:rPr lang="hr-HR" dirty="0" smtClean="0"/>
              <a:t>Capacita' piu' sviluppate nell'esprimere piu' adeguatamente le proprie esigenze e bisogni emotivi nel bambino a 6-7 anni di vita.</a:t>
            </a:r>
          </a:p>
          <a:p>
            <a:r>
              <a:rPr lang="hr-HR" dirty="0" smtClean="0"/>
              <a:t>Il bambino diventa piu' adattabile nelle interazioni e nelle relazioni con i propri compagni di classe.</a:t>
            </a:r>
          </a:p>
          <a:p>
            <a:endParaRPr lang="hr-HR" dirty="0"/>
          </a:p>
        </p:txBody>
      </p:sp>
      <p:pic>
        <p:nvPicPr>
          <p:cNvPr id="5" name="Content Placeholder 4" descr="images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2" y="2285992"/>
            <a:ext cx="3000402" cy="33575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smtClean="0"/>
              <a:t> - La continuazione dello sviluppo del se’ personale del bambino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Il bambino e' in grado di continuare  a investire ( a essere legato) emotivamente nei confronti del proprio insegnante di classe che prende il posto dell'educatrice alla </a:t>
            </a:r>
            <a:r>
              <a:rPr lang="hr-HR" dirty="0" err="1" smtClean="0"/>
              <a:t>scuola</a:t>
            </a:r>
            <a:r>
              <a:rPr lang="hr-HR" dirty="0" smtClean="0"/>
              <a:t> </a:t>
            </a:r>
            <a:r>
              <a:rPr lang="hr-HR" dirty="0" err="1" smtClean="0"/>
              <a:t>dell</a:t>
            </a:r>
            <a:r>
              <a:rPr lang="hr-HR" dirty="0" smtClean="0"/>
              <a:t>’</a:t>
            </a:r>
            <a:r>
              <a:rPr lang="hr-HR" dirty="0" err="1" smtClean="0"/>
              <a:t>infanzia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Il bambino diventa piu'  padrone del suo se’ personale che sta prendendo lo sviluppo e la crescita verso il se’ personale maturo.</a:t>
            </a:r>
          </a:p>
          <a:p>
            <a:endParaRPr lang="hr-HR" dirty="0"/>
          </a:p>
        </p:txBody>
      </p:sp>
      <p:pic>
        <p:nvPicPr>
          <p:cNvPr id="5" name="Content Placeholder 4" descr="images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2428868"/>
            <a:ext cx="3214710" cy="33575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000" dirty="0" smtClean="0"/>
              <a:t>- Il trasmettere del messaggio “Puoi fare!, Sei in grado di fare!” e’ la chiave per la crescita e lo sviluppo favorevole del bambino</a:t>
            </a: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928802"/>
            <a:ext cx="4357718" cy="4434840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Nei processi di maturita’ socio-emotiva al passaggio del bambino dalla </a:t>
            </a:r>
            <a:r>
              <a:rPr lang="hr-HR" dirty="0" err="1" smtClean="0"/>
              <a:t>scuola</a:t>
            </a:r>
            <a:r>
              <a:rPr lang="hr-HR" dirty="0" smtClean="0"/>
              <a:t> </a:t>
            </a:r>
            <a:r>
              <a:rPr lang="hr-HR" dirty="0" err="1" smtClean="0"/>
              <a:t>dell</a:t>
            </a:r>
            <a:r>
              <a:rPr lang="hr-HR" dirty="0" smtClean="0"/>
              <a:t>’</a:t>
            </a:r>
            <a:r>
              <a:rPr lang="hr-HR" dirty="0" err="1" smtClean="0"/>
              <a:t>infanzia</a:t>
            </a:r>
            <a:r>
              <a:rPr lang="hr-HR" dirty="0" smtClean="0"/>
              <a:t> </a:t>
            </a:r>
            <a:r>
              <a:rPr lang="hr-HR" dirty="0" err="1" smtClean="0"/>
              <a:t>alla</a:t>
            </a:r>
            <a:r>
              <a:rPr lang="hr-HR" dirty="0" smtClean="0"/>
              <a:t> </a:t>
            </a:r>
            <a:r>
              <a:rPr lang="hr-HR" dirty="0" smtClean="0"/>
              <a:t>scuola dell’obbligo sono di cruciale importanza i messaggi verbali e non verbali (mimica, gestualita’, tono di voce) del genitore/educatrice/insegnante nel far permettere al bambino l’accesso alle sue interne capacita’ necessarie per  vivere bene e piacevolmente il passaggio nel nuovo mondo della scuola.</a:t>
            </a:r>
            <a:endParaRPr lang="hr-HR" dirty="0"/>
          </a:p>
        </p:txBody>
      </p:sp>
      <p:pic>
        <p:nvPicPr>
          <p:cNvPr id="5" name="Content Placeholder 4" descr="images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4012" y="2571744"/>
            <a:ext cx="2924202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/>
              <a:t>- Incentivo da parte dell’insegnante di classe di favorire la piena realizzazione del potenziale creativo e di originalita’ del bambino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Il bambino al passaggio dalla </a:t>
            </a:r>
            <a:r>
              <a:rPr lang="hr-HR" dirty="0" err="1" smtClean="0"/>
              <a:t>scuola</a:t>
            </a:r>
            <a:r>
              <a:rPr lang="hr-HR" dirty="0" smtClean="0"/>
              <a:t> </a:t>
            </a:r>
            <a:r>
              <a:rPr lang="hr-HR" dirty="0" err="1" smtClean="0"/>
              <a:t>dell</a:t>
            </a:r>
            <a:r>
              <a:rPr lang="hr-HR" dirty="0" smtClean="0"/>
              <a:t>’</a:t>
            </a:r>
            <a:r>
              <a:rPr lang="hr-HR" dirty="0" err="1" smtClean="0"/>
              <a:t>infanzia</a:t>
            </a:r>
            <a:r>
              <a:rPr lang="hr-HR" dirty="0" smtClean="0"/>
              <a:t> </a:t>
            </a:r>
            <a:r>
              <a:rPr lang="hr-HR" dirty="0" smtClean="0"/>
              <a:t>alla scuola d'obbligo riceve  tutte le condizioni per una favorevole maturazione della sua personalita' grazie  alla relazione con il proprio insegnante il quale favorisce nel bambino i suoi  lati ricchi di creativita', inventiva, specificita' e originalita'.</a:t>
            </a:r>
          </a:p>
          <a:p>
            <a:endParaRPr lang="hr-HR" dirty="0"/>
          </a:p>
        </p:txBody>
      </p:sp>
      <p:pic>
        <p:nvPicPr>
          <p:cNvPr id="5" name="Content Placeholder 4" descr="images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3037" y="2285992"/>
            <a:ext cx="3176615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670</Words>
  <Application>Microsoft Office PowerPoint</Application>
  <PresentationFormat>Prikaz na zaslonu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Flow</vt:lpstr>
      <vt:lpstr>Il passaggio del bambino dalla scuola dell’infanzia alla scuola dell’obbligo </vt:lpstr>
      <vt:lpstr>Le 3 sfere della prontezza del bambino per l’ingresso alla scuola dell’obbligo</vt:lpstr>
      <vt:lpstr>2.La sfera di natura cognitiva</vt:lpstr>
      <vt:lpstr>3. la sfera di natura socio-emotiva</vt:lpstr>
      <vt:lpstr>- Il ruolo assai importante ,”fondamentale”, dei genitori nella sfera socio-emotiva del bambino al passaggio alla scuola dell’obbligo</vt:lpstr>
      <vt:lpstr>- Le abilita’ di gestione delle proprie emozioni del bambino</vt:lpstr>
      <vt:lpstr> - La continuazione dello sviluppo del se’ personale del bambino</vt:lpstr>
      <vt:lpstr>- Il trasmettere del messaggio “Puoi fare!, Sei in grado di fare!” e’ la chiave per la crescita e lo sviluppo favorevole del bambino</vt:lpstr>
      <vt:lpstr>- Incentivo da parte dell’insegnante di classe di favorire la piena realizzazione del potenziale creativo e di originalita’ del bambino</vt:lpstr>
      <vt:lpstr>- La continuazione dell’esperienza socializzante della scuola dell’infanzia (costruzione ed elaborazione dell’immagine di se’ da parte del bambino)</vt:lpstr>
      <vt:lpstr>Conclusioni</vt:lpstr>
      <vt:lpstr>Grazie della Vostra attenzione!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passaggio del bambino dalla scuola materna alla scuola dell’obbligo relativamente alla sfera socio-emotiva</dc:title>
  <dc:creator>Alunni</dc:creator>
  <cp:lastModifiedBy>Korisnik</cp:lastModifiedBy>
  <cp:revision>27</cp:revision>
  <dcterms:created xsi:type="dcterms:W3CDTF">2015-02-17T06:53:34Z</dcterms:created>
  <dcterms:modified xsi:type="dcterms:W3CDTF">2018-03-14T13:43:04Z</dcterms:modified>
</cp:coreProperties>
</file>